
<file path=[Content_Types].xml><?xml version="1.0" encoding="utf-8"?>
<Types xmlns="http://schemas.openxmlformats.org/package/2006/content-types">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859" r:id="rId3"/>
    <p:sldId id="1238" r:id="rId4"/>
    <p:sldId id="1242" r:id="rId5"/>
    <p:sldId id="1243" r:id="rId6"/>
    <p:sldId id="1245" r:id="rId7"/>
    <p:sldId id="1244" r:id="rId8"/>
    <p:sldId id="1246" r:id="rId9"/>
    <p:sldId id="1247" r:id="rId10"/>
    <p:sldId id="1250" r:id="rId11"/>
    <p:sldId id="1251" r:id="rId12"/>
    <p:sldId id="1252" r:id="rId13"/>
    <p:sldId id="1260" r:id="rId14"/>
    <p:sldId id="1261" r:id="rId15"/>
    <p:sldId id="1262" r:id="rId16"/>
    <p:sldId id="1263" r:id="rId17"/>
    <p:sldId id="1264" r:id="rId18"/>
    <p:sldId id="1253" r:id="rId19"/>
    <p:sldId id="1265" r:id="rId20"/>
    <p:sldId id="1254" r:id="rId21"/>
    <p:sldId id="1241" r:id="rId22"/>
  </p:sldIdLst>
  <p:sldSz cx="12190095" cy="6858000"/>
  <p:notesSz cx="6858000" cy="9144000"/>
  <p:defaultTextStyle>
    <a:defPPr>
      <a:defRPr lang="zh-CN"/>
    </a:defPPr>
    <a:lvl1pPr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ECDD"/>
    <a:srgbClr val="00AEEF"/>
    <a:srgbClr val="F38928"/>
    <a:srgbClr val="FBC9BC"/>
    <a:srgbClr val="FEE2D1"/>
    <a:srgbClr val="F36821"/>
    <a:srgbClr val="D3ECE9"/>
    <a:srgbClr val="E6E1EF"/>
    <a:srgbClr val="FF0000"/>
    <a:srgbClr val="8DC3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06" autoAdjust="0"/>
  </p:normalViewPr>
  <p:slideViewPr>
    <p:cSldViewPr showGuides="1">
      <p:cViewPr varScale="1">
        <p:scale>
          <a:sx n="106" d="100"/>
          <a:sy n="106" d="100"/>
        </p:scale>
        <p:origin x="894" y="120"/>
      </p:cViewPr>
      <p:guideLst>
        <p:guide orient="horz" pos="2160"/>
        <p:guide pos="3840"/>
      </p:guideLst>
    </p:cSldViewPr>
  </p:slideViewPr>
  <p:notesTextViewPr>
    <p:cViewPr>
      <p:scale>
        <a:sx n="1" d="1"/>
        <a:sy n="1" d="1"/>
      </p:scale>
      <p:origin x="0" y="0"/>
    </p:cViewPr>
  </p:notesTextViewPr>
  <p:sorterViewPr>
    <p:cViewPr>
      <p:scale>
        <a:sx n="100" d="100"/>
        <a:sy n="100" d="100"/>
      </p:scale>
      <p:origin x="0" y="3954"/>
    </p:cViewPr>
  </p:sorterViewPr>
  <p:notesViewPr>
    <p:cSldViewPr>
      <p:cViewPr varScale="1">
        <p:scale>
          <a:sx n="85" d="100"/>
          <a:sy n="85" d="100"/>
        </p:scale>
        <p:origin x="3804"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b="0" smtClean="0">
                <a:solidFill>
                  <a:schemeClr val="tx1"/>
                </a:solidFill>
                <a:latin typeface="+mn-lt"/>
                <a:ea typeface="+mn-ea"/>
              </a:defRPr>
            </a:lvl1pPr>
          </a:lstStyle>
          <a:p>
            <a:pPr>
              <a:defRPr/>
            </a:pPr>
            <a:fld id="{676DD8E7-ADCF-4362-B87F-019A5BEFE471}"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b="0" smtClean="0">
                <a:solidFill>
                  <a:schemeClr val="tx1"/>
                </a:solidFill>
                <a:latin typeface="+mn-lt"/>
                <a:ea typeface="+mn-ea"/>
              </a:defRPr>
            </a:lvl1pPr>
          </a:lstStyle>
          <a:p>
            <a:pPr>
              <a:defRPr/>
            </a:pPr>
            <a:fld id="{6DA6677A-7160-4083-9553-F35DCC12160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60854" y="746120"/>
            <a:ext cx="11485848" cy="646331"/>
          </a:xfrm>
        </p:spPr>
        <p:txBody>
          <a:bodyPr wrap="square">
            <a:spAutoFit/>
          </a:bodyPr>
          <a:lstStyle>
            <a:lvl1pPr marL="0" indent="0" algn="just">
              <a:lnSpc>
                <a:spcPct val="150000"/>
              </a:lnSpc>
              <a:spcBef>
                <a:spcPts val="0"/>
              </a:spcBef>
              <a:buFontTx/>
              <a:buNone/>
              <a:tabLst>
                <a:tab pos="5645150" algn="l"/>
                <a:tab pos="9862820" algn="l"/>
              </a:tabLst>
              <a:defRPr sz="2400" b="0"/>
            </a:lvl1pPr>
            <a:lvl2pPr marL="457200" indent="0">
              <a:buFontTx/>
              <a:buNone/>
              <a:defRPr sz="2800" b="1"/>
            </a:lvl2pPr>
            <a:lvl3pPr marL="914400" indent="0">
              <a:buFontTx/>
              <a:buNone/>
              <a:defRPr sz="2800" b="1"/>
            </a:lvl3pPr>
            <a:lvl4pPr marL="1371600" indent="0">
              <a:buFontTx/>
              <a:buNone/>
              <a:defRPr sz="2800" b="1"/>
            </a:lvl4pPr>
            <a:lvl5pPr marL="1828800" indent="0">
              <a:buFontTx/>
              <a:buNone/>
              <a:defRPr sz="2800" b="1"/>
            </a:lvl5pPr>
          </a:lstStyle>
          <a:p>
            <a:pPr lvl="0"/>
            <a:r>
              <a:rPr lang="zh-CN" altLang="en-US" dirty="0"/>
              <a:t>单击此处编辑母版文本样式</a:t>
            </a:r>
            <a:endParaRPr lang="zh-CN" altLang="en-US" dirty="0"/>
          </a:p>
        </p:txBody>
      </p:sp>
      <p:sp>
        <p:nvSpPr>
          <p:cNvPr id="6" name="文本框 5"/>
          <p:cNvSpPr txBox="1"/>
          <p:nvPr userDrawn="1"/>
        </p:nvSpPr>
        <p:spPr>
          <a:xfrm>
            <a:off x="5159102" y="-27384"/>
            <a:ext cx="6768752" cy="400110"/>
          </a:xfrm>
          <a:prstGeom prst="rect">
            <a:avLst/>
          </a:prstGeom>
          <a:noFill/>
        </p:spPr>
        <p:txBody>
          <a:bodyPr wrap="square" rtlCol="0">
            <a:spAutoFit/>
          </a:bodyPr>
          <a:lstStyle/>
          <a:p>
            <a:pPr algn="r" eaLnBrk="1" fontAlgn="auto" hangingPunct="1">
              <a:spcBef>
                <a:spcPts val="0"/>
              </a:spcBef>
              <a:spcAft>
                <a:spcPts val="0"/>
              </a:spcAft>
            </a:pPr>
            <a:r>
              <a:rPr lang="zh-CN" altLang="en-US" sz="2000" smtClean="0">
                <a:solidFill>
                  <a:prstClr val="black"/>
                </a:solidFill>
                <a:latin typeface="楷体" panose="02010609060101010101" pitchFamily="49" charset="-122"/>
                <a:ea typeface="楷体" panose="02010609060101010101" pitchFamily="49" charset="-122"/>
              </a:rPr>
              <a:t>实验班全程提优训练</a:t>
            </a:r>
            <a:r>
              <a:rPr lang="zh-CN" altLang="en-US" sz="2000" baseline="0" smtClean="0">
                <a:solidFill>
                  <a:prstClr val="black"/>
                </a:solidFill>
                <a:latin typeface="楷体" panose="02010609060101010101" pitchFamily="49" charset="-122"/>
                <a:ea typeface="楷体" panose="02010609060101010101" pitchFamily="49" charset="-122"/>
              </a:rPr>
              <a:t> 高中地理 必修 第二册 </a:t>
            </a:r>
            <a:r>
              <a:rPr lang="en-US" altLang="zh-CN" sz="2000" baseline="0" smtClean="0">
                <a:solidFill>
                  <a:prstClr val="black"/>
                </a:solidFill>
                <a:latin typeface="楷体" panose="02010609060101010101" pitchFamily="49" charset="-122"/>
                <a:ea typeface="楷体" panose="02010609060101010101" pitchFamily="49" charset="-122"/>
              </a:rPr>
              <a:t>SDJY</a:t>
            </a:r>
            <a:endParaRPr lang="zh-CN" altLang="en-US" sz="2000" dirty="0">
              <a:solidFill>
                <a:prstClr val="black"/>
              </a:solidFill>
              <a:latin typeface="楷体" panose="02010609060101010101" pitchFamily="49" charset="-122"/>
              <a:ea typeface="楷体" panose="02010609060101010101" pitchFamily="49"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12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609600" y="1600200"/>
            <a:ext cx="109712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5"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b="0" smtClean="0">
                <a:solidFill>
                  <a:schemeClr val="tx1">
                    <a:tint val="75000"/>
                  </a:schemeClr>
                </a:solidFill>
                <a:latin typeface="+mn-lt"/>
                <a:ea typeface="+mn-ea"/>
              </a:defRPr>
            </a:lvl1pPr>
          </a:lstStyle>
          <a:p>
            <a:pPr>
              <a:defRPr/>
            </a:pPr>
            <a:fld id="{5A251CE3-0789-4FE2-9BCC-68528F2EDFEB}" type="datetimeFigureOut">
              <a:rPr lang="zh-CN" altLang="en-US"/>
            </a:fld>
            <a:endParaRPr lang="zh-CN" altLang="en-US"/>
          </a:p>
        </p:txBody>
      </p:sp>
      <p:sp>
        <p:nvSpPr>
          <p:cNvPr id="17" name="灯片编号占位符 5"/>
          <p:cNvSpPr>
            <a:spLocks noGrp="1"/>
          </p:cNvSpPr>
          <p:nvPr>
            <p:ph type="sldNum" sz="quarter" idx="4"/>
          </p:nvPr>
        </p:nvSpPr>
        <p:spPr>
          <a:xfrm>
            <a:off x="8736013"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smtClean="0">
                <a:solidFill>
                  <a:schemeClr val="tx1">
                    <a:tint val="75000"/>
                  </a:schemeClr>
                </a:solidFill>
                <a:latin typeface="+mn-lt"/>
                <a:ea typeface="+mn-ea"/>
              </a:defRPr>
            </a:lvl1pPr>
          </a:lstStyle>
          <a:p>
            <a:pPr>
              <a:defRPr/>
            </a:pPr>
            <a:fld id="{C2E4B378-20BA-44D9-BD0B-51CDB6E9541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4327" y="1779781"/>
            <a:ext cx="11523345" cy="2585323"/>
          </a:xfrm>
          <a:prstGeom prst="rect">
            <a:avLst/>
          </a:prstGeom>
          <a:noFill/>
        </p:spPr>
        <p:txBody>
          <a:bodyPr wrap="square" rtlCol="0">
            <a:spAutoFit/>
          </a:bodyPr>
          <a:lstStyle/>
          <a:p>
            <a:pPr algn="ctr" eaLnBrk="1" fontAlgn="auto" hangingPunct="1">
              <a:lnSpc>
                <a:spcPct val="150000"/>
              </a:lnSpc>
              <a:spcBef>
                <a:spcPts val="0"/>
              </a:spcBef>
              <a:spcAft>
                <a:spcPts val="0"/>
              </a:spcAft>
            </a:pPr>
            <a:r>
              <a:rPr lang="zh-CN" altLang="en-US" sz="5400">
                <a:solidFill>
                  <a:srgbClr val="549E39"/>
                </a:solidFill>
                <a:latin typeface="微软雅黑" panose="020B0503020204020204" pitchFamily="34" charset="-122"/>
                <a:ea typeface="微软雅黑" panose="020B0503020204020204" pitchFamily="34" charset="-122"/>
                <a:cs typeface="微软雅黑" panose="020B0503020204020204" pitchFamily="34" charset="-122"/>
              </a:rPr>
              <a:t>第二单元乡村与</a:t>
            </a:r>
            <a:r>
              <a:rPr lang="zh-CN" altLang="en-US" sz="5400" smtClean="0">
                <a:solidFill>
                  <a:srgbClr val="549E39"/>
                </a:solidFill>
                <a:latin typeface="微软雅黑" panose="020B0503020204020204" pitchFamily="34" charset="-122"/>
                <a:ea typeface="微软雅黑" panose="020B0503020204020204" pitchFamily="34" charset="-122"/>
                <a:cs typeface="微软雅黑" panose="020B0503020204020204" pitchFamily="34" charset="-122"/>
              </a:rPr>
              <a:t>城镇</a:t>
            </a:r>
            <a:endParaRPr lang="en-US" altLang="zh-CN" sz="5400" smtClean="0">
              <a:solidFill>
                <a:srgbClr val="549E39"/>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fontAlgn="auto" hangingPunct="1">
              <a:lnSpc>
                <a:spcPct val="150000"/>
              </a:lnSpc>
              <a:spcBef>
                <a:spcPts val="0"/>
              </a:spcBef>
              <a:spcAft>
                <a:spcPts val="0"/>
              </a:spcAft>
            </a:pPr>
            <a:r>
              <a:rPr lang="zh-CN" altLang="en-US" sz="5400">
                <a:solidFill>
                  <a:srgbClr val="549E39"/>
                </a:solidFill>
                <a:latin typeface="微软雅黑" panose="020B0503020204020204" pitchFamily="34" charset="-122"/>
                <a:ea typeface="微软雅黑" panose="020B0503020204020204" pitchFamily="34" charset="-122"/>
                <a:cs typeface="微软雅黑" panose="020B0503020204020204" pitchFamily="34" charset="-122"/>
              </a:rPr>
              <a:t>第二节　地域文化与城乡景观</a:t>
            </a:r>
            <a:endParaRPr lang="zh-CN" altLang="en-US" sz="5400" dirty="0">
              <a:solidFill>
                <a:srgbClr val="549E39"/>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690930"/>
            <a:ext cx="11485848" cy="3346237"/>
          </a:xfrm>
        </p:spPr>
        <p:txBody>
          <a:bodyPr/>
          <a:lstStyle/>
          <a:p>
            <a:pPr hangingPunct="0">
              <a:spcAft>
                <a:spcPts val="0"/>
              </a:spcAft>
              <a:tabLst>
                <a:tab pos="5671185" algn="l"/>
              </a:tabLst>
            </a:pPr>
            <a:r>
              <a:rPr lang="en-US"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地域</a:t>
            </a:r>
            <a:r>
              <a:rPr lang="zh-CN" altLang="zh-CN" b="1">
                <a:solidFill>
                  <a:srgbClr val="1EB26A"/>
                </a:solidFill>
                <a:latin typeface="Times New Roman" panose="02020603050405020304" pitchFamily="18" charset="0"/>
                <a:ea typeface="黑体" panose="02010609060101010101" pitchFamily="49" charset="-122"/>
                <a:cs typeface="Times New Roman" panose="02020603050405020304" pitchFamily="18" charset="0"/>
              </a:rPr>
              <a:t>文化在乡村景观、城镇景观中的不同体现</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城乡景观是城镇和乡村自然景观与人文景观的综合体。其空间尺度可大可小。地域文化往往体现在城乡生产景观、聚落景观以及建筑格局和主体建筑物风貌等方面。</a:t>
            </a:r>
            <a:endParaRPr lang="zh-CN" altLang="zh-CN" sz="1050" spc="-1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地域文化与乡村景观</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从土地利用和农业生产景观、乡村聚落景观来看，同属农耕文化的不同文化区往往形成各具地域文化特色的乡村景观。</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062758" y="908720"/>
            <a:ext cx="7487593" cy="711348"/>
          </a:xfrm>
          <a:prstGeom prst="rect">
            <a:avLst/>
          </a:prstGeom>
        </p:spPr>
      </p:pic>
      <p:pic>
        <p:nvPicPr>
          <p:cNvPr id="5" name="25疑难点.eps" descr="id:2147491572;FounderCES"/>
          <p:cNvPicPr/>
          <p:nvPr/>
        </p:nvPicPr>
        <p:blipFill>
          <a:blip r:embed="rId2"/>
          <a:stretch>
            <a:fillRect/>
          </a:stretch>
        </p:blipFill>
        <p:spPr>
          <a:xfrm>
            <a:off x="406574" y="1844824"/>
            <a:ext cx="1224136" cy="367123"/>
          </a:xfrm>
          <a:prstGeom prst="rect">
            <a:avLst/>
          </a:prstGeom>
        </p:spPr>
      </p:pic>
      <p:graphicFrame>
        <p:nvGraphicFramePr>
          <p:cNvPr id="7" name="表格 6"/>
          <p:cNvGraphicFramePr>
            <a:graphicFrameLocks noGrp="1"/>
          </p:cNvGraphicFramePr>
          <p:nvPr/>
        </p:nvGraphicFramePr>
        <p:xfrm>
          <a:off x="334567" y="5140032"/>
          <a:ext cx="11521280" cy="1027875"/>
        </p:xfrm>
        <a:graphic>
          <a:graphicData uri="http://schemas.openxmlformats.org/drawingml/2006/table">
            <a:tbl>
              <a:tblPr firstRow="1" firstCol="1" bandRow="1"/>
              <a:tblGrid>
                <a:gridCol w="1997790"/>
                <a:gridCol w="5366612"/>
                <a:gridCol w="4156878"/>
              </a:tblGrid>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地区</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黑龙江省</a:t>
                      </a:r>
                      <a:r>
                        <a:rPr lang="zh-CN" sz="2400" b="1" smtClean="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商品粮</a:t>
                      </a: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生产基地</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云南省红河州</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相同点</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gridSpan="2">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同属农耕文化</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hMerge="1">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06573" y="1259798"/>
          <a:ext cx="11377265" cy="4617474"/>
        </p:xfrm>
        <a:graphic>
          <a:graphicData uri="http://schemas.openxmlformats.org/drawingml/2006/table">
            <a:tbl>
              <a:tblPr firstRow="1" firstCol="1" bandRow="1"/>
              <a:tblGrid>
                <a:gridCol w="1512169"/>
                <a:gridCol w="2448272"/>
                <a:gridCol w="3744416"/>
                <a:gridCol w="3672408"/>
              </a:tblGrid>
              <a:tr h="502885">
                <a:tc gridSpan="2">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hMerge="1">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黑龙江省商品粮生产基地</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云南省红河州</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1005770">
                <a:tc rowSpan="4">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不同点</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所属文化区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东北黑土地文化区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云贵高原文化区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508654">
                <a:tc vMerge="1">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农业生产景观</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平整的水稻田一望无际</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种植水稻的梯田层层叠叠</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005770">
                <a:tc vMerge="1">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聚落景观特点</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屯子居民可达数千户</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村寨多修筑在山上</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502885">
                <a:tc vMerge="1">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反映的环境特征</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地形平坦</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且集中连片</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地形崎岖</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0557" marR="30557"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地域文化与城市景观</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从城市建筑的格局和景观来看，地域文化特色鲜明。</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表格 3"/>
          <p:cNvGraphicFramePr>
            <a:graphicFrameLocks noGrp="1"/>
          </p:cNvGraphicFramePr>
          <p:nvPr/>
        </p:nvGraphicFramePr>
        <p:xfrm>
          <a:off x="334567" y="1949194"/>
          <a:ext cx="11521280" cy="4144102"/>
        </p:xfrm>
        <a:graphic>
          <a:graphicData uri="http://schemas.openxmlformats.org/drawingml/2006/table">
            <a:tbl>
              <a:tblPr firstRow="1" firstCol="1" bandRow="1"/>
              <a:tblGrid>
                <a:gridCol w="887141"/>
                <a:gridCol w="1201090"/>
                <a:gridCol w="3744416"/>
                <a:gridCol w="5688633"/>
              </a:tblGrid>
              <a:tr h="385655">
                <a:tc gridSpan="2">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城市建筑</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hMerge="1">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表现</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原因</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1060477">
                <a:tc rowSpan="2">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建筑</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格局</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美国</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城市</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市中心区摩天大楼高耸入云</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四周建筑物错落其间</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650" marR="965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城市发展历史短</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移民影响大</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经济发展快</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650" marR="965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339550">
                <a:tc vMerge="1">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欧洲</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城市</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市中心区一般很少建现代化高楼大厦</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高大楼群聚集的情况更为少见</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650" marR="965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城市发展历史悠久</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城市格局与主体建筑风格已经形成</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650" marR="965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77131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建筑</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风格</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杭州</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将城市有组织地融入自然环境之中的</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山水城市</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650" marR="965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天人合一</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哲学思想的影响</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650" marR="965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34567" y="1377977"/>
          <a:ext cx="11521280" cy="4499295"/>
        </p:xfrm>
        <a:graphic>
          <a:graphicData uri="http://schemas.openxmlformats.org/drawingml/2006/table">
            <a:tbl>
              <a:tblPr firstRow="1" firstCol="1" bandRow="1"/>
              <a:tblGrid>
                <a:gridCol w="887139"/>
                <a:gridCol w="1129084"/>
                <a:gridCol w="4824536"/>
                <a:gridCol w="4680521"/>
              </a:tblGrid>
              <a:tr h="332345">
                <a:tc gridSpan="2">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城市建筑</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hMerge="1">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表现</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原因</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664691">
                <a:tc rowSpan="2">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建筑</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风格</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北京</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皇宫建筑群雄踞城市中心</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其他重要建筑物则沿城市中轴线排列</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显示皇权的至高无上</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881247">
                <a:tc vMerge="1">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华盛顿</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国会大厦居于高处</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体现了资产阶级所标榜的民主与法治精神</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997036">
                <a:tc rowSpan="2">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建筑</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结构</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中国</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围墙是中国建筑的主要景观</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中国园林讲究含蓄、显而不露、引而不发、忌直求曲、忌宽求窄</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中国文化具有很强的内向性、封闭性</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664691">
                <a:tc vMerge="1">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西方</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美国建筑绝少有围墙</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西方园林强调整齐划一、直率敞朗、和盘托出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西方文化以外向、开放著称</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822" marR="9822"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中国传统民居与地域文化</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地域文化的影响还体现在城乡传统建筑、历史街区及民间文化艺术等方面。</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df72.jpg" descr="id:2147491595;FounderCES"/>
          <p:cNvPicPr/>
          <p:nvPr/>
        </p:nvPicPr>
        <p:blipFill>
          <a:blip r:embed="rId1"/>
          <a:stretch>
            <a:fillRect/>
          </a:stretch>
        </p:blipFill>
        <p:spPr>
          <a:xfrm>
            <a:off x="3142878" y="1988840"/>
            <a:ext cx="5960745" cy="43154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34566" y="1123462"/>
          <a:ext cx="11521281" cy="4897826"/>
        </p:xfrm>
        <a:graphic>
          <a:graphicData uri="http://schemas.openxmlformats.org/drawingml/2006/table">
            <a:tbl>
              <a:tblPr firstRow="1" firstCol="1" bandRow="1"/>
              <a:tblGrid>
                <a:gridCol w="1008112"/>
                <a:gridCol w="2016224"/>
                <a:gridCol w="3964474"/>
                <a:gridCol w="4532471"/>
              </a:tblGrid>
              <a:tr h="411451">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民居</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分布地区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与地理环境的关系</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与地域文化的关系</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822902">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蒙古包</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内蒙古地区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温带草原、游牧民族的需要</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逐水草而居</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易于拆卸、迁徙</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822902">
                <a:tc>
                  <a:txBody>
                    <a:bodyPr/>
                    <a:lstStyle/>
                    <a:p>
                      <a:pPr algn="ctr"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窑洞</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黄土高原地区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黄土高原气候干旱</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黄土直立性好</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土质疏松</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施工简单</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节省建筑材料</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冬暖夏凉</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234353">
                <a:tc>
                  <a:txBody>
                    <a:bodyPr/>
                    <a:lstStyle/>
                    <a:p>
                      <a:pPr algn="ctr" hangingPunct="0">
                        <a:lnSpc>
                          <a:spcPct val="130000"/>
                        </a:lnSpc>
                        <a:spcAft>
                          <a:spcPts val="0"/>
                        </a:spcAft>
                        <a:tabLst>
                          <a:tab pos="5671185" algn="l"/>
                        </a:tabLst>
                      </a:pPr>
                      <a:r>
                        <a:rPr lang="zh-CN" sz="2400" b="1"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客家</a:t>
                      </a:r>
                      <a:endParaRPr lang="en-US" altLang="zh-CN" sz="2400" b="1"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gn="ctr" hangingPunct="0">
                        <a:lnSpc>
                          <a:spcPct val="130000"/>
                        </a:lnSpc>
                        <a:spcAft>
                          <a:spcPts val="0"/>
                        </a:spcAft>
                        <a:tabLst>
                          <a:tab pos="5671185" algn="l"/>
                        </a:tabLst>
                      </a:pPr>
                      <a:r>
                        <a:rPr lang="zh-CN" sz="2400" b="1"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土</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楼</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赣、闽、粤北地区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境内山地丘陵广布</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地形复杂</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红壤土质黏重</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气候暖热多雨</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土楼既能防震防潮</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又能保暖隔热</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具有防御功能</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234353">
                <a:tc>
                  <a:txBody>
                    <a:bodyPr/>
                    <a:lstStyle/>
                    <a:p>
                      <a:pPr algn="ctr" hangingPunct="0">
                        <a:lnSpc>
                          <a:spcPct val="130000"/>
                        </a:lnSpc>
                        <a:spcAft>
                          <a:spcPts val="0"/>
                        </a:spcAft>
                        <a:tabLst>
                          <a:tab pos="5671185" algn="l"/>
                        </a:tabLst>
                      </a:pPr>
                      <a:r>
                        <a:rPr lang="zh-CN" sz="2400" b="1"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徽州</a:t>
                      </a:r>
                      <a:endParaRPr lang="en-US" altLang="zh-CN" sz="2400" b="1"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gn="ctr" hangingPunct="0">
                        <a:lnSpc>
                          <a:spcPct val="130000"/>
                        </a:lnSpc>
                        <a:spcAft>
                          <a:spcPts val="0"/>
                        </a:spcAft>
                        <a:tabLst>
                          <a:tab pos="5671185" algn="l"/>
                        </a:tabLst>
                      </a:pPr>
                      <a:r>
                        <a:rPr lang="zh-CN" sz="2400" b="1"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民居</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皖南地区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多建在山之南</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依山傍水或引水入村</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和山光水色融成一片</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3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达到</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天人合一</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的境界</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幽静、典雅、古朴</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34566" y="1196752"/>
          <a:ext cx="11521280" cy="4685334"/>
        </p:xfrm>
        <a:graphic>
          <a:graphicData uri="http://schemas.openxmlformats.org/drawingml/2006/table">
            <a:tbl>
              <a:tblPr firstRow="1" firstCol="1" bandRow="1"/>
              <a:tblGrid>
                <a:gridCol w="1584176"/>
                <a:gridCol w="1411357"/>
                <a:gridCol w="3993275"/>
                <a:gridCol w="4532472"/>
              </a:tblGrid>
              <a:tr h="502885">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民居</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分布地区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与地理环境的关系</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与地域文化的关系</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1005769">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干栏式竹楼</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云南西双版纳</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竹乡、气候湿热</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上层住人</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防御虫蛇侵袭</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通风散热</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005769">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四合院</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华北地区</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温带大陆性季风气候</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冬寒夏热</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春季多风</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构筑严密</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墙高壁厚</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既安全又防风御寒</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502885">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碉房</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青藏高原</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适应青藏高原高寒的气候</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墙厚窗小</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防风御寒</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1508654">
                <a:tc>
                  <a:txBody>
                    <a:bodyPr/>
                    <a:lstStyle/>
                    <a:p>
                      <a:pPr algn="ctr" hangingPunct="0">
                        <a:lnSpc>
                          <a:spcPct val="150000"/>
                        </a:lnSpc>
                        <a:spcAft>
                          <a:spcPts val="0"/>
                        </a:spcAft>
                        <a:tabLst>
                          <a:tab pos="5671185" algn="l"/>
                        </a:tabLst>
                      </a:pP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阿以旺</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新疆</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温带大陆性气候</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冬寒夏热</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分前室和后室</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前室开天窗</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为夏室</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后室一般不开窗</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为冬室</a:t>
                      </a:r>
                      <a:endPar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1114" marR="61114"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4524315"/>
          </a:xfrm>
        </p:spPr>
        <p:txBody>
          <a:bodyPr/>
          <a:lstStyle/>
          <a:p>
            <a:pPr hangingPunct="0">
              <a:spcAft>
                <a:spcPts val="0"/>
              </a:spcAft>
              <a:tabLst>
                <a:tab pos="5671185" algn="l"/>
              </a:tabLst>
            </a:pPr>
            <a:r>
              <a:rPr lang="en-US"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藏族</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碉房</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是藏族先民用石头建造的方形建筑物</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因墙体厚实</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外观很像碉堡</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故称为碉房。碉房一般有三到四层</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是中国青藏高原地区常见的传统民居。下图为藏族碉房景观图。</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据此完成</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藏族碉房多用土石而少用木材的原因是（　　）</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预防地质灾害</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木材资源有限</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土石建筑美观</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适应湿润气候</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破疑典例.eps" descr="id:2147491610;FounderCES"/>
          <p:cNvPicPr/>
          <p:nvPr/>
        </p:nvPicPr>
        <p:blipFill>
          <a:blip r:embed="rId1"/>
          <a:stretch>
            <a:fillRect/>
          </a:stretch>
        </p:blipFill>
        <p:spPr>
          <a:xfrm>
            <a:off x="334566" y="980728"/>
            <a:ext cx="1212605" cy="298257"/>
          </a:xfrm>
          <a:prstGeom prst="rect">
            <a:avLst/>
          </a:prstGeom>
        </p:spPr>
      </p:pic>
      <p:pic>
        <p:nvPicPr>
          <p:cNvPr id="5" name="df73.jpg" descr="id:2147491617;FounderCES"/>
          <p:cNvPicPr/>
          <p:nvPr/>
        </p:nvPicPr>
        <p:blipFill>
          <a:blip r:embed="rId2"/>
          <a:stretch>
            <a:fillRect/>
          </a:stretch>
        </p:blipFill>
        <p:spPr>
          <a:xfrm>
            <a:off x="8399462" y="2780928"/>
            <a:ext cx="2883079" cy="1985372"/>
          </a:xfrm>
          <a:prstGeom prst="rect">
            <a:avLst/>
          </a:prstGeom>
        </p:spPr>
      </p:pic>
      <p:sp>
        <p:nvSpPr>
          <p:cNvPr id="7" name="矩形 6"/>
          <p:cNvSpPr/>
          <p:nvPr/>
        </p:nvSpPr>
        <p:spPr>
          <a:xfrm>
            <a:off x="6383238" y="2492896"/>
            <a:ext cx="389850" cy="461665"/>
          </a:xfrm>
          <a:prstGeom prst="rect">
            <a:avLst/>
          </a:prstGeom>
        </p:spPr>
        <p:txBody>
          <a:bodyPr wrap="none">
            <a:spAutoFit/>
          </a:bodyPr>
          <a:lstStyle/>
          <a:p>
            <a:r>
              <a:rPr lang="en-US" altLang="zh-CN" sz="2400"/>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414686" y="1268761"/>
            <a:ext cx="7992888" cy="432048"/>
          </a:xfrm>
          <a:prstGeom prst="rect">
            <a:avLst/>
          </a:prstGeom>
        </p:spPr>
      </p:pic>
      <p:sp>
        <p:nvSpPr>
          <p:cNvPr id="2" name="内容占位符 1"/>
          <p:cNvSpPr>
            <a:spLocks noGrp="1"/>
          </p:cNvSpPr>
          <p:nvPr>
            <p:ph idx="1"/>
          </p:nvPr>
        </p:nvSpPr>
        <p:spPr>
          <a:xfrm>
            <a:off x="360854" y="1137012"/>
            <a:ext cx="11485848" cy="2862322"/>
          </a:xfrm>
        </p:spPr>
        <p:txBody>
          <a:bodyPr/>
          <a:lstStyle/>
          <a:p>
            <a:pPr hangingPunct="0">
              <a:spcAft>
                <a:spcPts val="0"/>
              </a:spcAft>
              <a:tabLst>
                <a:tab pos="5671185" algn="l"/>
              </a:tabLst>
            </a:pPr>
            <a:r>
              <a:rPr lang="en-US" altLang="zh-CN"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藏族</a:t>
            </a:r>
            <a:r>
              <a:rPr lang="zh-CN" alt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碉房分布于青藏高原，高原植被稀少，木材资源有限，修建时多就地取材，因此较少采用木材，而多使用土石；相比木结构房屋，土石结构房屋并不能更好地预防地质灾害；根据材料可知，碉房墙体厚实，外观像碉堡，具有抵御风寒，防御外敌的功能，因此建筑美观不是其多用土石的原因；青藏高原属于高原山地气候，不符合湿润的气候特征。</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24解析.eps" descr="id:2147490818;FounderCES"/>
          <p:cNvPicPr/>
          <p:nvPr/>
        </p:nvPicPr>
        <p:blipFill>
          <a:blip r:embed="rId2"/>
          <a:stretch>
            <a:fillRect/>
          </a:stretch>
        </p:blipFill>
        <p:spPr>
          <a:xfrm>
            <a:off x="478582" y="1299612"/>
            <a:ext cx="806776" cy="288032"/>
          </a:xfrm>
          <a:prstGeom prst="rect">
            <a:avLst/>
          </a:prstGeom>
        </p:spPr>
      </p:pic>
      <p:pic>
        <p:nvPicPr>
          <p:cNvPr id="4" name="df73.jpg" descr="id:2147491617;FounderCES"/>
          <p:cNvPicPr/>
          <p:nvPr/>
        </p:nvPicPr>
        <p:blipFill>
          <a:blip r:embed="rId3"/>
          <a:stretch>
            <a:fillRect/>
          </a:stretch>
        </p:blipFill>
        <p:spPr>
          <a:xfrm>
            <a:off x="4295006" y="3963908"/>
            <a:ext cx="2883079" cy="198537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06160"/>
            <a:ext cx="11485848" cy="2862322"/>
          </a:xfrm>
        </p:spPr>
        <p:txBody>
          <a:bodyPr/>
          <a:lstStyle/>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碉房的底层、中层和顶层最可能分别用于（　　）</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居住、防守瞭望、储备物资</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居住、储备物资、防守瞭望</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储备物资、防守瞭望、居住</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储备物资、居住、防守瞭望</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6698429" y="1196752"/>
            <a:ext cx="407484" cy="461665"/>
          </a:xfrm>
          <a:prstGeom prst="rect">
            <a:avLst/>
          </a:prstGeom>
        </p:spPr>
        <p:txBody>
          <a:bodyPr wrap="none">
            <a:spAutoFit/>
          </a:bodyPr>
          <a:lstStyle/>
          <a:p>
            <a:r>
              <a:rPr lang="en-US" altLang="zh-CN" sz="2400"/>
              <a:t>D</a:t>
            </a:r>
            <a:endParaRPr lang="zh-CN" altLang="en-US"/>
          </a:p>
        </p:txBody>
      </p:sp>
      <p:pic>
        <p:nvPicPr>
          <p:cNvPr id="5" name="df73.jpg" descr="id:2147491617;FounderCES"/>
          <p:cNvPicPr/>
          <p:nvPr/>
        </p:nvPicPr>
        <p:blipFill>
          <a:blip r:embed="rId1"/>
          <a:stretch>
            <a:fillRect/>
          </a:stretch>
        </p:blipFill>
        <p:spPr>
          <a:xfrm>
            <a:off x="7535366" y="1772816"/>
            <a:ext cx="2883079" cy="1985372"/>
          </a:xfrm>
          <a:prstGeom prst="rect">
            <a:avLst/>
          </a:prstGeom>
        </p:spPr>
      </p:pic>
      <p:sp>
        <p:nvSpPr>
          <p:cNvPr id="6" name="内容占位符 1"/>
          <p:cNvSpPr txBox="1"/>
          <p:nvPr/>
        </p:nvSpPr>
        <p:spPr bwMode="auto">
          <a:xfrm>
            <a:off x="360854" y="3904996"/>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tabLst>
                <a:tab pos="5671185" algn="l"/>
              </a:tabLst>
            </a:pPr>
            <a:r>
              <a:rPr lang="en-US" altLang="zh-CN"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根据上题可知，碉房具有防御外敌的功能，顶层视野更开阔，用于防守瞭望；碉房中层位于中部位置，与顶层和下层联系都很方便，因此用于居住；底层因位于最底部，方便物资的运输和存放，因此用于储备物资。</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24解析.eps" descr="id:2147490818;FounderCES"/>
          <p:cNvPicPr/>
          <p:nvPr/>
        </p:nvPicPr>
        <p:blipFill>
          <a:blip r:embed="rId2"/>
          <a:stretch>
            <a:fillRect/>
          </a:stretch>
        </p:blipFill>
        <p:spPr>
          <a:xfrm>
            <a:off x="478582" y="4085702"/>
            <a:ext cx="806776" cy="288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484784"/>
            <a:ext cx="11485848" cy="2862322"/>
          </a:xfrm>
        </p:spPr>
        <p:txBody>
          <a:bodyPr/>
          <a:lstStyle/>
          <a:p>
            <a:pPr hangingPunct="0">
              <a:spcAft>
                <a:spcPts val="0"/>
              </a:spcAft>
              <a:tabLst>
                <a:tab pos="5671185" algn="l"/>
              </a:tabLst>
            </a:pPr>
            <a:r>
              <a:rPr lang="en-US"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地域</a:t>
            </a:r>
            <a:r>
              <a:rPr lang="zh-CN" altLang="zh-CN" b="1">
                <a:solidFill>
                  <a:srgbClr val="1EB26A"/>
                </a:solidFill>
                <a:latin typeface="Times New Roman" panose="02020603050405020304" pitchFamily="18" charset="0"/>
                <a:ea typeface="黑体" panose="02010609060101010101" pitchFamily="49" charset="-122"/>
                <a:cs typeface="Times New Roman" panose="02020603050405020304" pitchFamily="18" charset="0"/>
              </a:rPr>
              <a:t>文化</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概念</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：是指一个地区的人们在生产生活、社会制度组织、精神活动中体现的</a:t>
            </a:r>
            <a:r>
              <a:rPr lang="zh-CN" altLang="zh-CN" b="1">
                <a:solidFill>
                  <a:srgbClr val="F39764"/>
                </a:solidFill>
                <a:latin typeface="Times New Roman" panose="02020603050405020304" pitchFamily="18" charset="0"/>
                <a:ea typeface="楷体" panose="02010609060101010101" pitchFamily="49" charset="-122"/>
                <a:cs typeface="Times New Roman" panose="02020603050405020304" pitchFamily="18" charset="0"/>
              </a:rPr>
              <a:t>价值观</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和审美情趣。</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影响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：地域文化源远流长、</a:t>
            </a:r>
            <a:r>
              <a:rPr lang="zh-CN" altLang="zh-CN" b="1">
                <a:solidFill>
                  <a:srgbClr val="F39764"/>
                </a:solidFill>
                <a:latin typeface="Times New Roman" panose="02020603050405020304" pitchFamily="18" charset="0"/>
                <a:ea typeface="楷体" panose="02010609060101010101" pitchFamily="49" charset="-122"/>
                <a:cs typeface="Times New Roman" panose="02020603050405020304" pitchFamily="18" charset="0"/>
              </a:rPr>
              <a:t>独具特色</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、传承至今，一直发挥着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05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特点</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p:nvPr/>
        </p:nvPicPr>
        <p:blipFill>
          <a:blip r:embed="rId1"/>
          <a:stretch>
            <a:fillRect/>
          </a:stretch>
        </p:blipFill>
        <p:spPr>
          <a:xfrm>
            <a:off x="2134766" y="764704"/>
            <a:ext cx="7257145" cy="751578"/>
          </a:xfrm>
          <a:prstGeom prst="rect">
            <a:avLst/>
          </a:prstGeom>
        </p:spPr>
      </p:pic>
      <p:pic>
        <p:nvPicPr>
          <p:cNvPr id="4" name="知识点1.eps" descr="id:2147490621;FounderCES"/>
          <p:cNvPicPr/>
          <p:nvPr/>
        </p:nvPicPr>
        <p:blipFill>
          <a:blip r:embed="rId2"/>
          <a:stretch>
            <a:fillRect/>
          </a:stretch>
        </p:blipFill>
        <p:spPr>
          <a:xfrm>
            <a:off x="406574" y="1700808"/>
            <a:ext cx="1112422" cy="307464"/>
          </a:xfrm>
          <a:prstGeom prst="rect">
            <a:avLst/>
          </a:prstGeom>
        </p:spPr>
      </p:pic>
      <p:graphicFrame>
        <p:nvGraphicFramePr>
          <p:cNvPr id="6" name="表格 5"/>
          <p:cNvGraphicFramePr>
            <a:graphicFrameLocks noGrp="1"/>
          </p:cNvGraphicFramePr>
          <p:nvPr/>
        </p:nvGraphicFramePr>
        <p:xfrm>
          <a:off x="334567" y="4258776"/>
          <a:ext cx="11521280" cy="2194560"/>
        </p:xfrm>
        <a:graphic>
          <a:graphicData uri="http://schemas.openxmlformats.org/drawingml/2006/table">
            <a:tbl>
              <a:tblPr firstRow="1" firstCol="1" bandRow="1"/>
              <a:tblGrid>
                <a:gridCol w="1329556"/>
                <a:gridCol w="10191724"/>
              </a:tblGrid>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特点</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表现</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0">
                <a:tc>
                  <a:txBody>
                    <a:bodyPr/>
                    <a:lstStyle/>
                    <a:p>
                      <a:pPr algn="ctr" hangingPunct="0">
                        <a:lnSpc>
                          <a:spcPct val="150000"/>
                        </a:lnSpc>
                        <a:spcAft>
                          <a:spcPts val="0"/>
                        </a:spcAft>
                        <a:tabLst>
                          <a:tab pos="5671185" algn="l"/>
                        </a:tabLst>
                      </a:pPr>
                      <a:r>
                        <a:rPr lang="zh-CN" sz="2400" b="1">
                          <a:solidFill>
                            <a:srgbClr val="F39764"/>
                          </a:solidFill>
                          <a:effectLst/>
                          <a:latin typeface="Times New Roman" panose="02020603050405020304" pitchFamily="18" charset="0"/>
                          <a:ea typeface="楷体" panose="02010609060101010101" pitchFamily="49" charset="-122"/>
                          <a:cs typeface="Times New Roman" panose="02020603050405020304" pitchFamily="18" charset="0"/>
                        </a:rPr>
                        <a:t>区域</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性</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不同地域的自然环境、资源物产、生活方式与习惯以及社会结构和发展水平等差异显著</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形成了不同的地域文化。</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地域</a:t>
                      </a:r>
                      <a:r>
                        <a:rPr 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是文化形成的地理背景</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其范围大小不等</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360854" y="962144"/>
            <a:ext cx="11485848" cy="2862322"/>
          </a:xfrm>
        </p:spPr>
        <p:txBody>
          <a:bodyPr/>
          <a:lstStyle/>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藏族碉房所体现的地域文化特征是（　　）</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休闲从容的民族风格</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清新典雅的地域特色</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顺应自然的生活智慧</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显而不露的含蓄美感</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5762325" y="1061789"/>
            <a:ext cx="407484" cy="461665"/>
          </a:xfrm>
          <a:prstGeom prst="rect">
            <a:avLst/>
          </a:prstGeom>
        </p:spPr>
        <p:txBody>
          <a:bodyPr wrap="none">
            <a:spAutoFit/>
          </a:bodyPr>
          <a:lstStyle/>
          <a:p>
            <a:r>
              <a:rPr lang="en-US" altLang="zh-CN" sz="2400"/>
              <a:t>C</a:t>
            </a:r>
            <a:endParaRPr lang="zh-CN" altLang="en-US"/>
          </a:p>
        </p:txBody>
      </p:sp>
      <p:pic>
        <p:nvPicPr>
          <p:cNvPr id="7" name="df73.jpg" descr="id:2147491617;FounderCES"/>
          <p:cNvPicPr/>
          <p:nvPr/>
        </p:nvPicPr>
        <p:blipFill>
          <a:blip r:embed="rId1"/>
          <a:stretch>
            <a:fillRect/>
          </a:stretch>
        </p:blipFill>
        <p:spPr>
          <a:xfrm>
            <a:off x="7535366" y="1556792"/>
            <a:ext cx="2883079" cy="1985372"/>
          </a:xfrm>
          <a:prstGeom prst="rect">
            <a:avLst/>
          </a:prstGeom>
        </p:spPr>
      </p:pic>
      <p:sp>
        <p:nvSpPr>
          <p:cNvPr id="8" name="内容占位符 1"/>
          <p:cNvSpPr txBox="1"/>
          <p:nvPr/>
        </p:nvSpPr>
        <p:spPr bwMode="auto">
          <a:xfrm>
            <a:off x="360854" y="3856980"/>
            <a:ext cx="1148584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tabLst>
                <a:tab pos="5671185" algn="l"/>
              </a:tabLst>
            </a:pPr>
            <a:r>
              <a:rPr lang="en-US" altLang="zh-CN"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藏族碉房多就近取材，厚实的墙体适应当地昼夜温差大的环境，且集居住与防御为一体，体现的地域文化特征是顺应自然的生活智慧；碉房具有防御功能，因此不具有休闲从容的风格特征；碉房分布于青藏高原，该地地理环境恶劣，不符合清新典雅的地域特色；显而不露的含蓄美感多是江南水乡传统建筑所体现的风格。</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24解析.eps" descr="id:2147490818;FounderCES"/>
          <p:cNvPicPr/>
          <p:nvPr/>
        </p:nvPicPr>
        <p:blipFill>
          <a:blip r:embed="rId2"/>
          <a:stretch>
            <a:fillRect/>
          </a:stretch>
        </p:blipFill>
        <p:spPr>
          <a:xfrm>
            <a:off x="478582" y="4091588"/>
            <a:ext cx="806776" cy="288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34567" y="1628800"/>
          <a:ext cx="11521280" cy="3840480"/>
        </p:xfrm>
        <a:graphic>
          <a:graphicData uri="http://schemas.openxmlformats.org/drawingml/2006/table">
            <a:tbl>
              <a:tblPr firstRow="1" firstCol="1" bandRow="1"/>
              <a:tblGrid>
                <a:gridCol w="1329556"/>
                <a:gridCol w="10191724"/>
              </a:tblGrid>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特点</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表现</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多样性</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地域文化在类型、组成和景观等方面多种多样</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按属性可分为</a:t>
                      </a:r>
                      <a:r>
                        <a:rPr lang="zh-CN" sz="2400" b="1">
                          <a:solidFill>
                            <a:srgbClr val="F39764"/>
                          </a:solidFill>
                          <a:effectLst/>
                          <a:latin typeface="Times New Roman" panose="02020603050405020304" pitchFamily="18" charset="0"/>
                          <a:ea typeface="楷体" panose="02010609060101010101" pitchFamily="49" charset="-122"/>
                          <a:cs typeface="Times New Roman" panose="02020603050405020304" pitchFamily="18" charset="0"/>
                        </a:rPr>
                        <a:t>有形</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地域文化和</a:t>
                      </a:r>
                      <a:r>
                        <a:rPr lang="zh-CN" sz="2400" b="1">
                          <a:solidFill>
                            <a:srgbClr val="F39764"/>
                          </a:solidFill>
                          <a:effectLst/>
                          <a:latin typeface="Times New Roman" panose="02020603050405020304" pitchFamily="18" charset="0"/>
                          <a:ea typeface="楷体" panose="02010609060101010101" pitchFamily="49" charset="-122"/>
                          <a:cs typeface="Times New Roman" panose="02020603050405020304" pitchFamily="18" charset="0"/>
                        </a:rPr>
                        <a:t>无形</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地域文化</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0">
                <a:tc>
                  <a:txBody>
                    <a:bodyPr/>
                    <a:lstStyle/>
                    <a:p>
                      <a:pPr algn="ctr" hangingPunct="0">
                        <a:lnSpc>
                          <a:spcPct val="150000"/>
                        </a:lnSpc>
                        <a:spcAft>
                          <a:spcPts val="0"/>
                        </a:spcAft>
                        <a:tabLst>
                          <a:tab pos="5671185" algn="l"/>
                        </a:tabLst>
                      </a:pPr>
                      <a:r>
                        <a:rPr lang="zh-CN" sz="2400" b="1">
                          <a:solidFill>
                            <a:srgbClr val="F39764"/>
                          </a:solidFill>
                          <a:effectLst/>
                          <a:latin typeface="Times New Roman" panose="02020603050405020304" pitchFamily="18" charset="0"/>
                          <a:ea typeface="楷体" panose="02010609060101010101" pitchFamily="49" charset="-122"/>
                          <a:cs typeface="Times New Roman" panose="02020603050405020304" pitchFamily="18" charset="0"/>
                        </a:rPr>
                        <a:t>独特</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性</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地域文化是在长期历史发展过程中一定地域范围内人与环境相互作用的产物。地域文化打上了所在地域和时代的烙印</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体现出不同的文化特质</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相对稳</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定性</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地域文化的形成、发展和变化需要一个长期过程</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在一定时期内是稳定的</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34566" y="1988840"/>
            <a:ext cx="11593288" cy="2088232"/>
          </a:xfrm>
          <a:prstGeom prst="rect">
            <a:avLst/>
          </a:prstGeom>
        </p:spPr>
      </p:pic>
      <p:sp>
        <p:nvSpPr>
          <p:cNvPr id="2" name="内容占位符 1"/>
          <p:cNvSpPr>
            <a:spLocks noGrp="1"/>
          </p:cNvSpPr>
          <p:nvPr>
            <p:ph idx="1"/>
          </p:nvPr>
        </p:nvSpPr>
        <p:spPr>
          <a:xfrm>
            <a:off x="360854" y="2132856"/>
            <a:ext cx="11485848" cy="1754326"/>
          </a:xfrm>
        </p:spPr>
        <p:txBody>
          <a:bodyPr/>
          <a:lstStyle/>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文化只是指物质方面的，如建筑、服饰、艺术作品吗？</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这种说法是不正确的。地域文化可以是物质方面的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如建筑、服饰、艺术作品等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也可以是非物质方面的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如价值观、生活习俗、制度等。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重难辨析.eps" descr="id:2147491513;FounderCES"/>
          <p:cNvPicPr/>
          <p:nvPr/>
        </p:nvPicPr>
        <p:blipFill>
          <a:blip r:embed="rId2"/>
          <a:stretch>
            <a:fillRect/>
          </a:stretch>
        </p:blipFill>
        <p:spPr>
          <a:xfrm>
            <a:off x="406574" y="2288406"/>
            <a:ext cx="1612837" cy="3670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916832"/>
            <a:ext cx="11485848" cy="2862322"/>
          </a:xfrm>
        </p:spPr>
        <p:txBody>
          <a:bodyPr/>
          <a:lstStyle/>
          <a:p>
            <a:pPr hangingPunct="0">
              <a:spcAft>
                <a:spcPts val="0"/>
              </a:spcAft>
              <a:tabLst>
                <a:tab pos="5671185" algn="l"/>
              </a:tabLst>
            </a:pPr>
            <a:r>
              <a:rPr lang="en-US"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地域</a:t>
            </a:r>
            <a:r>
              <a:rPr lang="zh-CN" altLang="zh-CN" b="1">
                <a:solidFill>
                  <a:srgbClr val="1EB26A"/>
                </a:solidFill>
                <a:latin typeface="Times New Roman" panose="02020603050405020304" pitchFamily="18" charset="0"/>
                <a:ea typeface="黑体" panose="02010609060101010101" pitchFamily="49" charset="-122"/>
                <a:cs typeface="Times New Roman" panose="02020603050405020304" pitchFamily="18" charset="0"/>
              </a:rPr>
              <a:t>文化在城乡景观上的体现</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城乡景观的含义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：城镇和乡村自然景观和</a:t>
            </a:r>
            <a:r>
              <a:rPr lang="zh-CN" altLang="zh-CN" b="1">
                <a:solidFill>
                  <a:srgbClr val="F39764"/>
                </a:solidFill>
                <a:latin typeface="Times New Roman" panose="02020603050405020304" pitchFamily="18" charset="0"/>
                <a:ea typeface="楷体" panose="02010609060101010101" pitchFamily="49" charset="-122"/>
                <a:cs typeface="Times New Roman" panose="02020603050405020304" pitchFamily="18" charset="0"/>
              </a:rPr>
              <a:t>人文景观</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的综合体，其空间尺度可大可小，大尺度如一个聚落，中尺度如某城市中轴线，小尺度如乡村的一座古建筑。</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地域文化体现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：往往体现在城乡生产景观、聚落景观以及</a:t>
            </a:r>
            <a:r>
              <a:rPr lang="zh-CN" altLang="zh-CN" b="1">
                <a:solidFill>
                  <a:srgbClr val="F39764"/>
                </a:solidFill>
                <a:latin typeface="Times New Roman" panose="02020603050405020304" pitchFamily="18" charset="0"/>
                <a:ea typeface="楷体" panose="02010609060101010101" pitchFamily="49" charset="-122"/>
                <a:cs typeface="Times New Roman" panose="02020603050405020304" pitchFamily="18" charset="0"/>
              </a:rPr>
              <a:t>建筑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格局和主体建筑物风貌等方面。</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知识点2.eps" descr="id:2147490666;FounderCES"/>
          <p:cNvPicPr/>
          <p:nvPr/>
        </p:nvPicPr>
        <p:blipFill>
          <a:blip r:embed="rId1"/>
          <a:stretch>
            <a:fillRect/>
          </a:stretch>
        </p:blipFill>
        <p:spPr>
          <a:xfrm>
            <a:off x="406574" y="2097060"/>
            <a:ext cx="1156193" cy="30746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982672"/>
            <a:ext cx="11485848" cy="1684244"/>
          </a:xfrm>
        </p:spPr>
        <p:txBody>
          <a:bodyPr/>
          <a:lstStyle/>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地域文化在农耕文化景观上的体现</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612140"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农耕文化景观上的不同主要体现在土地利用、农业生产景观、</a:t>
            </a:r>
            <a:r>
              <a:rPr lang="zh-CN" altLang="zh-CN" b="1">
                <a:solidFill>
                  <a:srgbClr val="F39764"/>
                </a:solidFill>
                <a:latin typeface="Times New Roman" panose="02020603050405020304" pitchFamily="18" charset="0"/>
                <a:ea typeface="楷体" panose="02010609060101010101" pitchFamily="49" charset="-122"/>
                <a:cs typeface="Times New Roman" panose="02020603050405020304" pitchFamily="18" charset="0"/>
              </a:rPr>
              <a:t>乡村聚落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景观方面，同属农耕文化的不同文化区往往形成各具地域文化特色的乡村景观。</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表格 3"/>
          <p:cNvGraphicFramePr>
            <a:graphicFrameLocks noGrp="1"/>
          </p:cNvGraphicFramePr>
          <p:nvPr/>
        </p:nvGraphicFramePr>
        <p:xfrm>
          <a:off x="334567" y="2729448"/>
          <a:ext cx="11521280" cy="3291840"/>
        </p:xfrm>
        <a:graphic>
          <a:graphicData uri="http://schemas.openxmlformats.org/drawingml/2006/table">
            <a:tbl>
              <a:tblPr firstRow="1" firstCol="1" bandRow="1"/>
              <a:tblGrid>
                <a:gridCol w="2218999"/>
                <a:gridCol w="9302281"/>
              </a:tblGrid>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文化区</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景观特点</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0">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东北黑土地文化区</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平整的水稻田一望无际</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附近的屯子居民可达数千户</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0">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云贵高原文化区的云南省红河州</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种植水稻的梯田层层叠叠</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村寨则多修筑在山上</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5632311"/>
          </a:xfrm>
        </p:spPr>
        <p:txBody>
          <a:bodyPr/>
          <a:lstStyle/>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在城市建筑格局上的体现</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地域文化特色鲜明。例如：浙江省杭州市、山东省济南市。</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地域文化在国外城市建筑方面</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a:t>
            </a:r>
            <a:r>
              <a:rPr lang="zh-CN" altLang="zh-CN" b="1"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体现</a:t>
            </a:r>
            <a:endParaRPr lang="en-US" altLang="zh-CN" sz="105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endPar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endPar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地域文化的影响还体现在城乡传统建筑、历史街区以及民间文化艺术等方面。例如广东、福建、海南等地的骑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楼</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表格 3"/>
          <p:cNvGraphicFramePr>
            <a:graphicFrameLocks noGrp="1"/>
          </p:cNvGraphicFramePr>
          <p:nvPr/>
        </p:nvGraphicFramePr>
        <p:xfrm>
          <a:off x="406575" y="2420888"/>
          <a:ext cx="11377264" cy="2743200"/>
        </p:xfrm>
        <a:graphic>
          <a:graphicData uri="http://schemas.openxmlformats.org/drawingml/2006/table">
            <a:tbl>
              <a:tblPr firstRow="1" firstCol="1" bandRow="1"/>
              <a:tblGrid>
                <a:gridCol w="1048984"/>
                <a:gridCol w="1831335"/>
                <a:gridCol w="4305561"/>
                <a:gridCol w="4191384"/>
              </a:tblGrid>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区域</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代表城市</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表现</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原因</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欧洲</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伦敦、</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巴黎</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市中心区很少建设高楼大厦</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历史</a:t>
                      </a:r>
                      <a:r>
                        <a:rPr lang="zh-CN" sz="2400" b="1">
                          <a:solidFill>
                            <a:srgbClr val="F39764"/>
                          </a:solidFill>
                          <a:effectLst/>
                          <a:latin typeface="Times New Roman" panose="02020603050405020304" pitchFamily="18" charset="0"/>
                          <a:ea typeface="楷体" panose="02010609060101010101" pitchFamily="49" charset="-122"/>
                          <a:cs typeface="Times New Roman" panose="02020603050405020304" pitchFamily="18" charset="0"/>
                        </a:rPr>
                        <a:t>悠久</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并重视文化传统</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美国</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纽约、</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芝加哥</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市中心区为摩天大楼</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建国历史</a:t>
                      </a:r>
                      <a:r>
                        <a:rPr lang="zh-CN" sz="2400" b="1">
                          <a:solidFill>
                            <a:srgbClr val="F39764"/>
                          </a:solidFill>
                          <a:effectLst/>
                          <a:latin typeface="Times New Roman" panose="02020603050405020304" pitchFamily="18" charset="0"/>
                          <a:ea typeface="楷体" panose="02010609060101010101" pitchFamily="49" charset="-122"/>
                          <a:cs typeface="Times New Roman" panose="02020603050405020304" pitchFamily="18" charset="0"/>
                        </a:rPr>
                        <a:t>短</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34566" y="1916832"/>
            <a:ext cx="11593288" cy="2520280"/>
          </a:xfrm>
          <a:prstGeom prst="rect">
            <a:avLst/>
          </a:prstGeom>
        </p:spPr>
      </p:pic>
      <p:sp>
        <p:nvSpPr>
          <p:cNvPr id="2" name="内容占位符 1"/>
          <p:cNvSpPr>
            <a:spLocks noGrp="1"/>
          </p:cNvSpPr>
          <p:nvPr>
            <p:ph idx="1"/>
          </p:nvPr>
        </p:nvSpPr>
        <p:spPr>
          <a:xfrm>
            <a:off x="360854" y="1916832"/>
            <a:ext cx="11485848" cy="2306955"/>
          </a:xfrm>
        </p:spPr>
        <p:txBody>
          <a:bodyPr/>
          <a:lstStyle/>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建筑风格</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是在各地特定的自然地理环境、历史文化和风俗人情基础上逐步形成的，生动反映了人与自然的关系。建筑风格是不变的吗？</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这种认识是不正确的。建筑风格不是一成不变的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当地域文化发生变化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或者地域文化传播到其他地方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相应的建筑风格也会随之变化。</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重难辨析.eps" descr="id:2147491543;FounderCES"/>
          <p:cNvPicPr/>
          <p:nvPr/>
        </p:nvPicPr>
        <p:blipFill>
          <a:blip r:embed="rId2"/>
          <a:stretch>
            <a:fillRect/>
          </a:stretch>
        </p:blipFill>
        <p:spPr>
          <a:xfrm>
            <a:off x="334566" y="2064916"/>
            <a:ext cx="1612837" cy="3670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836712"/>
            <a:ext cx="11485848" cy="3970318"/>
          </a:xfrm>
        </p:spPr>
        <p:txBody>
          <a:bodyPr/>
          <a:lstStyle/>
          <a:p>
            <a:pPr hangingPunct="0">
              <a:spcAft>
                <a:spcPts val="0"/>
              </a:spcAft>
              <a:tabLst>
                <a:tab pos="5671185" algn="l"/>
              </a:tabLst>
            </a:pPr>
            <a:r>
              <a:rPr lang="en-US"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1EB26A"/>
                </a:solidFill>
                <a:latin typeface="Times New Roman" panose="02020603050405020304" pitchFamily="18" charset="0"/>
                <a:ea typeface="黑体" panose="02010609060101010101" pitchFamily="49" charset="-122"/>
                <a:cs typeface="Times New Roman" panose="02020603050405020304" pitchFamily="18" charset="0"/>
              </a:rPr>
              <a:t>案例</a:t>
            </a:r>
            <a:r>
              <a:rPr lang="zh-CN" altLang="zh-CN" b="1">
                <a:solidFill>
                  <a:srgbClr val="1EB26A"/>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1EB26A"/>
                </a:solidFill>
                <a:latin typeface="Times New Roman" panose="02020603050405020304" pitchFamily="18" charset="0"/>
                <a:ea typeface="黑体" panose="02010609060101010101" pitchFamily="49" charset="-122"/>
                <a:cs typeface="Times New Roman" panose="02020603050405020304" pitchFamily="18" charset="0"/>
              </a:rPr>
              <a:t>特色民居建筑</a:t>
            </a:r>
            <a:r>
              <a:rPr lang="en-US" altLang="zh-CN" b="1">
                <a:solidFill>
                  <a:srgbClr val="1EB26A"/>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b="1">
                <a:solidFill>
                  <a:srgbClr val="1EB26A"/>
                </a:solidFill>
                <a:latin typeface="Times New Roman" panose="02020603050405020304" pitchFamily="18" charset="0"/>
                <a:ea typeface="黑体" panose="02010609060101010101" pitchFamily="49" charset="-122"/>
                <a:cs typeface="Times New Roman" panose="02020603050405020304" pitchFamily="18" charset="0"/>
              </a:rPr>
              <a:t>福建客家土楼</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土楼位置</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：主要分布在闽西山区，大多为客家人所建，又称</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客家土楼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概况</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）选址：多建在山区范围狭小的平地或较平缓的斜坡上。</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）材料：以当地的土、石、木、竹等作建筑材料。</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）特点：具有坚固性、安全性、封闭性等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05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5671185" algn="l"/>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）土楼体现了迁徙文化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知识点3.eps" descr="id:2147490703;FounderCES"/>
          <p:cNvPicPr/>
          <p:nvPr/>
        </p:nvPicPr>
        <p:blipFill>
          <a:blip r:embed="rId1"/>
          <a:stretch>
            <a:fillRect/>
          </a:stretch>
        </p:blipFill>
        <p:spPr>
          <a:xfrm>
            <a:off x="478582" y="1012672"/>
            <a:ext cx="1224136" cy="325532"/>
          </a:xfrm>
          <a:prstGeom prst="rect">
            <a:avLst/>
          </a:prstGeom>
        </p:spPr>
      </p:pic>
      <p:graphicFrame>
        <p:nvGraphicFramePr>
          <p:cNvPr id="4" name="表格 3"/>
          <p:cNvGraphicFramePr>
            <a:graphicFrameLocks noGrp="1"/>
          </p:cNvGraphicFramePr>
          <p:nvPr/>
        </p:nvGraphicFramePr>
        <p:xfrm>
          <a:off x="263194" y="4796750"/>
          <a:ext cx="11665296" cy="1645920"/>
        </p:xfrm>
        <a:graphic>
          <a:graphicData uri="http://schemas.openxmlformats.org/drawingml/2006/table">
            <a:tbl>
              <a:tblPr firstRow="1" firstCol="1" bandRow="1"/>
              <a:tblGrid>
                <a:gridCol w="2424048"/>
                <a:gridCol w="9241248"/>
              </a:tblGrid>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建筑选址</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平地由原住民所占</a:t>
                      </a: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客家人只得在山区建造房舍</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建筑景观</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具有中原地域特色的汉族大院屋型民居</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r h="0">
                <a:tc>
                  <a:txBody>
                    <a:bodyPr/>
                    <a:lstStyle/>
                    <a:p>
                      <a:pPr algn="ctr"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建筑造型</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solidFill>
                      <a:srgbClr val="D8ECDD"/>
                    </a:solidFill>
                  </a:tcPr>
                </a:tc>
                <a:tc>
                  <a:txBody>
                    <a:bodyPr/>
                    <a:lstStyle/>
                    <a:p>
                      <a:pPr algn="just" hangingPunct="0">
                        <a:lnSpc>
                          <a:spcPct val="150000"/>
                        </a:lnSpc>
                        <a:spcAft>
                          <a:spcPts val="0"/>
                        </a:spcAft>
                        <a:tabLst>
                          <a:tab pos="5671185" algn="l"/>
                        </a:tabLst>
                      </a:pPr>
                      <a:r>
                        <a:rPr lang="zh-CN" sz="2400" b="1">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以圆形、方形最为常见</a:t>
                      </a:r>
                      <a:endParaRPr 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6675" marR="66675" marT="0" marB="0" anchor="ctr">
                    <a:lnL w="12700" cap="flat" cmpd="sng" algn="ctr">
                      <a:solidFill>
                        <a:srgbClr val="39B97A"/>
                      </a:solidFill>
                      <a:prstDash val="solid"/>
                      <a:round/>
                      <a:headEnd type="none" w="med" len="med"/>
                      <a:tailEnd type="none" w="med" len="med"/>
                    </a:lnL>
                    <a:lnR w="12700" cap="flat" cmpd="sng" algn="ctr">
                      <a:solidFill>
                        <a:srgbClr val="39B97A"/>
                      </a:solidFill>
                      <a:prstDash val="solid"/>
                      <a:round/>
                      <a:headEnd type="none" w="med" len="med"/>
                      <a:tailEnd type="none" w="med" len="med"/>
                    </a:lnR>
                    <a:lnT w="12700" cap="flat" cmpd="sng" algn="ctr">
                      <a:solidFill>
                        <a:srgbClr val="39B97A"/>
                      </a:solidFill>
                      <a:prstDash val="solid"/>
                      <a:round/>
                      <a:headEnd type="none" w="med" len="med"/>
                      <a:tailEnd type="none" w="med" len="med"/>
                    </a:lnT>
                    <a:lnB w="12700" cap="flat" cmpd="sng" algn="ctr">
                      <a:solidFill>
                        <a:srgbClr val="39B97A"/>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lgn="ctr">
          <a:solidFill>
            <a:srgbClr val="003300"/>
          </a:solidFill>
          <a:miter lim="800000"/>
        </a:ln>
      </a:spPr>
      <a:bodyPr vert="horz" wrap="none" lIns="91440" tIns="45720" rIns="91440" bIns="45720" numCol="1" rtlCol="0" anchor="ctr" anchorCtr="0" compatLnSpc="1">
        <a:spAutoFit/>
      </a:bodyPr>
      <a:lstStyle>
        <a:defPPr algn="just">
          <a:spcAft>
            <a:spcPts val="0"/>
          </a:spcAft>
          <a:defRPr sz="2800" kern="100" dirty="0" smtClean="0">
            <a:solidFill>
              <a:srgbClr val="FF0000"/>
            </a:solidFill>
          </a:defRPr>
        </a:defPPr>
      </a:lst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b="1" kern="100">
            <a:solidFill>
              <a:srgbClr val="FF0000"/>
            </a:solidFill>
            <a:cs typeface="Times New Roman" panose="02020603050405020304" pitchFamily="18"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3207</Words>
  <Application>WPS 演示</Application>
  <PresentationFormat>自定义</PresentationFormat>
  <Paragraphs>371</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Times New Roman</vt:lpstr>
      <vt:lpstr>楷体</vt:lpstr>
      <vt:lpstr>微软雅黑</vt:lpstr>
      <vt:lpstr>黑体</vt:lpstr>
      <vt:lpstr>仿宋</vt:lpstr>
      <vt:lpstr>Arial Unicode MS</vt:lpstr>
      <vt:lpstr>Calibri</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金状元</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陈丽：15106785299</dc:creator>
  <cp:lastModifiedBy>WPS_1757473407</cp:lastModifiedBy>
  <cp:revision>580</cp:revision>
  <dcterms:created xsi:type="dcterms:W3CDTF">2020-11-06T05:24:00Z</dcterms:created>
  <dcterms:modified xsi:type="dcterms:W3CDTF">2025-10-30T05:42:22Z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590DCA13DF394867AD8E699EE68FF4E0_12</vt:lpwstr>
  </property>
</Properties>
</file>